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b4df967e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b4df967e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ac8dad85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ac8dad85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ac8dad85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ac8dad85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ac8dad85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ac8dad85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7b4df967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7b4df967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b4df967e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b4df967e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USC should invest in funding for GreenSC because of the following reasons: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Helps them achieve their 2028 sustainability goals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You save money on cost of single use plastic </a:t>
            </a:r>
            <a:endParaRPr sz="1200">
              <a:solidFill>
                <a:schemeClr val="dk1"/>
              </a:solidFill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</a:pPr>
            <a:r>
              <a:rPr lang="en" sz="1200">
                <a:solidFill>
                  <a:schemeClr val="dk1"/>
                </a:solidFill>
              </a:rPr>
              <a:t>Good PR material for the school, USC’s emphasis on sustainability can potentially drive more students to apply, especially ones who are interested in environmental science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b4df967ea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b4df967ea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ac8dad85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ac8dad85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7ac8dad858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7ac8dad858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b4df967ea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b4df967ea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7ac8dad85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7ac8dad85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ac8dad858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ac8dad858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7b4df967ea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7b4df967ea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7ac8dad858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7ac8dad858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138275" y="4760288"/>
            <a:ext cx="1304700" cy="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Montserrat"/>
                <a:ea typeface="Montserrat"/>
                <a:cs typeface="Montserrat"/>
                <a:sym typeface="Montserrat"/>
              </a:rPr>
              <a:t>ACAD 324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" name="Google Shape;10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188175" y="4703628"/>
            <a:ext cx="883900" cy="35482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9.png"/><Relationship Id="rId4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1.png"/><Relationship Id="rId4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png"/><Relationship Id="rId4" Type="http://schemas.openxmlformats.org/officeDocument/2006/relationships/image" Target="../media/image2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22.png"/><Relationship Id="rId6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26.png"/><Relationship Id="rId5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3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616500" y="3175594"/>
            <a:ext cx="8083200" cy="7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By Ceci, Maansi &amp; Madison </a:t>
            </a:r>
            <a:endParaRPr sz="1800"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8163" y="940125"/>
            <a:ext cx="6339923" cy="2470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488" y="275225"/>
            <a:ext cx="7467026" cy="420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7325" y="-537725"/>
            <a:ext cx="5510175" cy="564284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/>
          <p:nvPr>
            <p:ph type="title"/>
          </p:nvPr>
        </p:nvSpPr>
        <p:spPr>
          <a:xfrm>
            <a:off x="311700" y="2897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  </a:t>
            </a: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Feature #1: Tracking</a:t>
            </a:r>
            <a:endParaRPr/>
          </a:p>
        </p:txBody>
      </p:sp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346175" y="3735875"/>
            <a:ext cx="8520600" cy="98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Presents the dining dollars earned through the incentive program and records amount of single-use plastic the user has consumed </a:t>
            </a:r>
            <a:endParaRPr b="1">
              <a:solidFill>
                <a:srgbClr val="6AA84F"/>
              </a:solidFill>
            </a:endParaRPr>
          </a:p>
        </p:txBody>
      </p:sp>
      <p:pic>
        <p:nvPicPr>
          <p:cNvPr id="143" name="Google Shape;14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3525" y="339363"/>
            <a:ext cx="473524" cy="47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476209">
            <a:off x="1727939" y="-593871"/>
            <a:ext cx="5562098" cy="569607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4"/>
          <p:cNvSpPr txBox="1"/>
          <p:nvPr>
            <p:ph type="title"/>
          </p:nvPr>
        </p:nvSpPr>
        <p:spPr>
          <a:xfrm>
            <a:off x="-61125" y="243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Feature #2: The Map </a:t>
            </a:r>
            <a:endParaRPr b="1" sz="2400"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p24"/>
          <p:cNvSpPr txBox="1"/>
          <p:nvPr>
            <p:ph idx="1" type="body"/>
          </p:nvPr>
        </p:nvSpPr>
        <p:spPr>
          <a:xfrm>
            <a:off x="468850" y="3786275"/>
            <a:ext cx="8520600" cy="10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Highlights locations of trash cans, recycling cans, and water bottle refilling stations </a:t>
            </a:r>
            <a:endParaRPr b="1" sz="1400">
              <a:solidFill>
                <a:srgbClr val="6AA84F"/>
              </a:solidFill>
            </a:endParaRPr>
          </a:p>
        </p:txBody>
      </p:sp>
      <p:pic>
        <p:nvPicPr>
          <p:cNvPr id="151" name="Google Shape;15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81075" y="310225"/>
            <a:ext cx="438650" cy="43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94880">
            <a:off x="1694880" y="-734608"/>
            <a:ext cx="5519069" cy="5584788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/>
          <p:nvPr>
            <p:ph type="title"/>
          </p:nvPr>
        </p:nvSpPr>
        <p:spPr>
          <a:xfrm>
            <a:off x="-117375" y="2116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Feature #3: The Scanner </a:t>
            </a:r>
            <a:endParaRPr/>
          </a:p>
        </p:txBody>
      </p:sp>
      <p:sp>
        <p:nvSpPr>
          <p:cNvPr id="158" name="Google Shape;158;p25"/>
          <p:cNvSpPr txBox="1"/>
          <p:nvPr>
            <p:ph idx="1" type="body"/>
          </p:nvPr>
        </p:nvSpPr>
        <p:spPr>
          <a:xfrm>
            <a:off x="459175" y="3839750"/>
            <a:ext cx="85206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Identifies how to correctly dispose of items and provides walking directions to the nearest correct disposal</a:t>
            </a:r>
            <a:endParaRPr b="1">
              <a:solidFill>
                <a:srgbClr val="6AA84F"/>
              </a:solidFill>
            </a:endParaRPr>
          </a:p>
        </p:txBody>
      </p:sp>
      <p:pic>
        <p:nvPicPr>
          <p:cNvPr id="159" name="Google Shape;15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3300" y="274238"/>
            <a:ext cx="447500" cy="44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Campus Reforms &amp; Funding </a:t>
            </a:r>
            <a:endParaRPr b="1" sz="2400"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5" name="Google Shape;16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4677" y="2974064"/>
            <a:ext cx="990029" cy="10738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7475" y="1379601"/>
            <a:ext cx="1030509" cy="1005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74035" y="1379600"/>
            <a:ext cx="990030" cy="100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74035" y="2974062"/>
            <a:ext cx="1076099" cy="1005499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6"/>
          <p:cNvSpPr txBox="1"/>
          <p:nvPr/>
        </p:nvSpPr>
        <p:spPr>
          <a:xfrm>
            <a:off x="2134707" y="1640638"/>
            <a:ext cx="2278800" cy="4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Scanning bins</a:t>
            </a:r>
            <a:endParaRPr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0" name="Google Shape;170;p26"/>
          <p:cNvSpPr txBox="1"/>
          <p:nvPr/>
        </p:nvSpPr>
        <p:spPr>
          <a:xfrm>
            <a:off x="2288166" y="3126772"/>
            <a:ext cx="1588200" cy="3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Reusable containers</a:t>
            </a:r>
            <a:endParaRPr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26"/>
          <p:cNvSpPr txBox="1"/>
          <p:nvPr/>
        </p:nvSpPr>
        <p:spPr>
          <a:xfrm>
            <a:off x="5856068" y="1631465"/>
            <a:ext cx="20868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App production</a:t>
            </a:r>
            <a:endParaRPr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2" name="Google Shape;172;p26"/>
          <p:cNvSpPr txBox="1"/>
          <p:nvPr/>
        </p:nvSpPr>
        <p:spPr>
          <a:xfrm>
            <a:off x="5994114" y="3048933"/>
            <a:ext cx="18186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Funding for the incentive program</a:t>
            </a:r>
            <a:endParaRPr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Who gains what? </a:t>
            </a:r>
            <a:endParaRPr b="1" sz="2400"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8" name="Google Shape;178;p27"/>
          <p:cNvPicPr preferRelativeResize="0"/>
          <p:nvPr/>
        </p:nvPicPr>
        <p:blipFill rotWithShape="1">
          <a:blip r:embed="rId3">
            <a:alphaModFix/>
          </a:blip>
          <a:srcRect b="-48588" l="-9054" r="-67437" t="-27903"/>
          <a:stretch/>
        </p:blipFill>
        <p:spPr>
          <a:xfrm>
            <a:off x="1082775" y="1244713"/>
            <a:ext cx="2766451" cy="265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2998" y="1673593"/>
            <a:ext cx="1656595" cy="1589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3467" y="1673612"/>
            <a:ext cx="1566433" cy="1502803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7"/>
          <p:cNvSpPr txBox="1"/>
          <p:nvPr/>
        </p:nvSpPr>
        <p:spPr>
          <a:xfrm>
            <a:off x="880150" y="3601775"/>
            <a:ext cx="21651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Sustainability Goals</a:t>
            </a:r>
            <a:endParaRPr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7"/>
          <p:cNvSpPr txBox="1"/>
          <p:nvPr/>
        </p:nvSpPr>
        <p:spPr>
          <a:xfrm>
            <a:off x="3950150" y="3569825"/>
            <a:ext cx="1410600" cy="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Save money</a:t>
            </a:r>
            <a:endParaRPr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7"/>
          <p:cNvSpPr txBox="1"/>
          <p:nvPr/>
        </p:nvSpPr>
        <p:spPr>
          <a:xfrm>
            <a:off x="6423463" y="3569825"/>
            <a:ext cx="1709100" cy="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More students</a:t>
            </a:r>
            <a:endParaRPr b="1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39325" y="2763500"/>
            <a:ext cx="8520600" cy="8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USC produced </a:t>
            </a: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714 tons of single-use plastics in 3 months in 2018</a:t>
            </a:r>
            <a:endParaRPr b="1" sz="2400"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5500" y="785051"/>
            <a:ext cx="2047400" cy="204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296575" y="3173288"/>
            <a:ext cx="4826100" cy="3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Why is this important?</a:t>
            </a:r>
            <a:endParaRPr b="1" sz="2400"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7224" y="636250"/>
            <a:ext cx="2549575" cy="238939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5"/>
          <p:cNvSpPr txBox="1"/>
          <p:nvPr/>
        </p:nvSpPr>
        <p:spPr>
          <a:xfrm>
            <a:off x="3542175" y="3719025"/>
            <a:ext cx="53919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93C47D"/>
                </a:solidFill>
                <a:latin typeface="Montserrat"/>
                <a:ea typeface="Montserrat"/>
                <a:cs typeface="Montserrat"/>
                <a:sym typeface="Montserrat"/>
              </a:rPr>
              <a:t>USC 2020 </a:t>
            </a:r>
            <a:r>
              <a:rPr b="1" lang="en" sz="2400">
                <a:solidFill>
                  <a:srgbClr val="93C47D"/>
                </a:solidFill>
                <a:latin typeface="Montserrat"/>
                <a:ea typeface="Montserrat"/>
                <a:cs typeface="Montserrat"/>
                <a:sym typeface="Montserrat"/>
              </a:rPr>
              <a:t>Sustainability</a:t>
            </a:r>
            <a:r>
              <a:rPr b="1" lang="en" sz="2400">
                <a:solidFill>
                  <a:srgbClr val="93C47D"/>
                </a:solidFill>
                <a:latin typeface="Montserrat"/>
                <a:ea typeface="Montserrat"/>
                <a:cs typeface="Montserrat"/>
                <a:sym typeface="Montserrat"/>
              </a:rPr>
              <a:t> Goals</a:t>
            </a:r>
            <a:endParaRPr>
              <a:solidFill>
                <a:srgbClr val="93C47D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Who is our target audience? </a:t>
            </a:r>
            <a:endParaRPr b="1" sz="2400"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2800" y="1636400"/>
            <a:ext cx="1743125" cy="193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8350" y="1569287"/>
            <a:ext cx="1802675" cy="20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2331550" y="4031625"/>
            <a:ext cx="4846200" cy="32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93C47D"/>
                </a:solidFill>
                <a:latin typeface="Montserrat"/>
                <a:ea typeface="Montserrat"/>
                <a:cs typeface="Montserrat"/>
                <a:sym typeface="Montserrat"/>
              </a:rPr>
              <a:t>USC Students &amp; Faculty</a:t>
            </a:r>
            <a:endParaRPr b="1" sz="2400">
              <a:solidFill>
                <a:srgbClr val="93C4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2118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How did we get here?</a:t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450" y="1965150"/>
            <a:ext cx="1213199" cy="1213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3175" y="1901725"/>
            <a:ext cx="1213201" cy="1213228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98138" y="1852200"/>
            <a:ext cx="1312275" cy="13122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386275" y="3275675"/>
            <a:ext cx="8846100" cy="2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38761D"/>
                </a:solidFill>
                <a:latin typeface="Raleway"/>
                <a:ea typeface="Raleway"/>
                <a:cs typeface="Raleway"/>
                <a:sym typeface="Raleway"/>
              </a:rPr>
              <a:t>Single-use plastics                     Lack of education                         Indifference</a:t>
            </a:r>
            <a:endParaRPr b="1" sz="1800">
              <a:solidFill>
                <a:srgbClr val="38761D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38761D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7" name="Google Shape;87;p17"/>
          <p:cNvSpPr txBox="1"/>
          <p:nvPr/>
        </p:nvSpPr>
        <p:spPr>
          <a:xfrm>
            <a:off x="386263" y="3631875"/>
            <a:ext cx="2225100" cy="2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8761D"/>
                </a:solidFill>
                <a:latin typeface="Raleway"/>
                <a:ea typeface="Raleway"/>
                <a:cs typeface="Raleway"/>
                <a:sym typeface="Raleway"/>
              </a:rPr>
              <a:t>Culture of single-use plastics in campus restaurants </a:t>
            </a:r>
            <a:endParaRPr sz="1100">
              <a:solidFill>
                <a:srgbClr val="38761D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8" name="Google Shape;88;p17"/>
          <p:cNvSpPr txBox="1"/>
          <p:nvPr/>
        </p:nvSpPr>
        <p:spPr>
          <a:xfrm>
            <a:off x="3744025" y="3631875"/>
            <a:ext cx="1744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8761D"/>
                </a:solidFill>
                <a:latin typeface="Raleway"/>
                <a:ea typeface="Raleway"/>
                <a:cs typeface="Raleway"/>
                <a:sym typeface="Raleway"/>
              </a:rPr>
              <a:t>Confusion of what and where to recycle</a:t>
            </a:r>
            <a:endParaRPr sz="1100">
              <a:solidFill>
                <a:srgbClr val="38761D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38761D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9" name="Google Shape;89;p17"/>
          <p:cNvSpPr txBox="1"/>
          <p:nvPr/>
        </p:nvSpPr>
        <p:spPr>
          <a:xfrm>
            <a:off x="5987400" y="3607375"/>
            <a:ext cx="2745000" cy="2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>
                <a:solidFill>
                  <a:srgbClr val="38761D"/>
                </a:solidFill>
                <a:latin typeface="Raleway"/>
                <a:ea typeface="Raleway"/>
                <a:cs typeface="Raleway"/>
                <a:sym typeface="Raleway"/>
              </a:rPr>
              <a:t>People don’t want to alter their habits and routine</a:t>
            </a:r>
            <a:endParaRPr sz="1100">
              <a:solidFill>
                <a:srgbClr val="38761D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8761D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38761D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4220075" y="467325"/>
            <a:ext cx="535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Our Solution</a:t>
            </a:r>
            <a:endParaRPr b="1" sz="2400"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5" name="Google Shape;95;p18"/>
          <p:cNvSpPr txBox="1"/>
          <p:nvPr/>
        </p:nvSpPr>
        <p:spPr>
          <a:xfrm>
            <a:off x="4572000" y="1562700"/>
            <a:ext cx="4353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A </a:t>
            </a:r>
            <a:r>
              <a:rPr b="1" lang="en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multifunctional app</a:t>
            </a:r>
            <a:r>
              <a:rPr lang="en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 and </a:t>
            </a:r>
            <a:r>
              <a:rPr b="1" lang="en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integrated incentive program</a:t>
            </a:r>
            <a:r>
              <a:rPr lang="en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 which </a:t>
            </a:r>
            <a:endParaRPr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8761D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Montserrat"/>
              <a:buChar char="◆"/>
            </a:pPr>
            <a:r>
              <a:rPr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Streamlines the recycling process 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Montserrat"/>
              <a:buChar char="◆"/>
            </a:pPr>
            <a:r>
              <a:rPr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Provides sustainability education</a:t>
            </a:r>
            <a:endParaRPr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6AA84F"/>
              </a:buClr>
              <a:buSzPts val="1400"/>
              <a:buFont typeface="Montserrat"/>
              <a:buChar char="◆"/>
            </a:pPr>
            <a:r>
              <a:rPr lang="en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Incentivises recycling through rewards</a:t>
            </a:r>
            <a:endParaRPr>
              <a:solidFill>
                <a:srgbClr val="6AA84F"/>
              </a:solidFill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b="0" l="0" r="10305" t="0"/>
          <a:stretch/>
        </p:blipFill>
        <p:spPr>
          <a:xfrm>
            <a:off x="627150" y="334200"/>
            <a:ext cx="3758126" cy="4189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The Incentive Program</a:t>
            </a:r>
            <a:endParaRPr/>
          </a:p>
        </p:txBody>
      </p:sp>
      <p:sp>
        <p:nvSpPr>
          <p:cNvPr id="102" name="Google Shape;102;p19"/>
          <p:cNvSpPr txBox="1"/>
          <p:nvPr/>
        </p:nvSpPr>
        <p:spPr>
          <a:xfrm>
            <a:off x="1151751" y="2383296"/>
            <a:ext cx="2511600" cy="8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 txBox="1"/>
          <p:nvPr/>
        </p:nvSpPr>
        <p:spPr>
          <a:xfrm>
            <a:off x="424725" y="3120870"/>
            <a:ext cx="2606100" cy="7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1. Scan reusable container (each container has unique barcode) </a:t>
            </a:r>
            <a:endParaRPr/>
          </a:p>
        </p:txBody>
      </p:sp>
      <p:sp>
        <p:nvSpPr>
          <p:cNvPr id="104" name="Google Shape;104;p19"/>
          <p:cNvSpPr txBox="1"/>
          <p:nvPr/>
        </p:nvSpPr>
        <p:spPr>
          <a:xfrm>
            <a:off x="3205581" y="3208289"/>
            <a:ext cx="2562000" cy="4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lang="en" sz="12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2. Collection bin will open to accept container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/>
        </p:nvSpPr>
        <p:spPr>
          <a:xfrm>
            <a:off x="5715289" y="3066886"/>
            <a:ext cx="2929800" cy="8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3. Once collection bin approves container, it will add certain amount of $ to purchaser’s USC ID card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3387" y="1717399"/>
            <a:ext cx="1328246" cy="1309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6630" y="1641210"/>
            <a:ext cx="1447178" cy="14262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16570" y="1694660"/>
            <a:ext cx="1447178" cy="14262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334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solidFill>
                  <a:srgbClr val="38761D"/>
                </a:solidFill>
                <a:latin typeface="Montserrat"/>
                <a:ea typeface="Montserrat"/>
                <a:cs typeface="Montserrat"/>
                <a:sym typeface="Montserrat"/>
              </a:rPr>
              <a:t>Containers, Stickers, &amp; Bins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7100" y="1080525"/>
            <a:ext cx="1744075" cy="1835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60887" y="2851074"/>
            <a:ext cx="1716502" cy="1806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300" y="1080525"/>
            <a:ext cx="5011548" cy="330814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0"/>
          <p:cNvSpPr txBox="1"/>
          <p:nvPr/>
        </p:nvSpPr>
        <p:spPr>
          <a:xfrm>
            <a:off x="1613575" y="4388675"/>
            <a:ext cx="2889000" cy="1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Montserrat"/>
                <a:ea typeface="Montserrat"/>
                <a:cs typeface="Montserrat"/>
                <a:sym typeface="Montserrat"/>
              </a:rPr>
              <a:t>Example representation of a GreenSC sticker</a:t>
            </a:r>
            <a:endParaRPr sz="9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125" y="2147800"/>
            <a:ext cx="1311075" cy="113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5899" y="229050"/>
            <a:ext cx="1482875" cy="127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4458" y="2248035"/>
            <a:ext cx="1195669" cy="1031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151570">
            <a:off x="1386241" y="563267"/>
            <a:ext cx="1222171" cy="1099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2949086">
            <a:off x="6067466" y="529633"/>
            <a:ext cx="1118490" cy="1166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9137761">
            <a:off x="3456254" y="3844241"/>
            <a:ext cx="1386585" cy="129602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 txBox="1"/>
          <p:nvPr/>
        </p:nvSpPr>
        <p:spPr>
          <a:xfrm>
            <a:off x="779150" y="3484113"/>
            <a:ext cx="17865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Purchase your meal </a:t>
            </a:r>
            <a:endParaRPr b="1" i="1" sz="11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1"/>
          <p:cNvSpPr txBox="1"/>
          <p:nvPr/>
        </p:nvSpPr>
        <p:spPr>
          <a:xfrm>
            <a:off x="2807376" y="1590650"/>
            <a:ext cx="2828700" cy="2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Deposit container to bin</a:t>
            </a:r>
            <a:endParaRPr b="1" i="1" sz="11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2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21"/>
          <p:cNvSpPr txBox="1"/>
          <p:nvPr/>
        </p:nvSpPr>
        <p:spPr>
          <a:xfrm>
            <a:off x="5733454" y="3511747"/>
            <a:ext cx="1786500" cy="37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100">
                <a:solidFill>
                  <a:srgbClr val="6AA84F"/>
                </a:solidFill>
                <a:latin typeface="Montserrat"/>
                <a:ea typeface="Montserrat"/>
                <a:cs typeface="Montserrat"/>
                <a:sym typeface="Montserrat"/>
              </a:rPr>
              <a:t>Earn dining dollars</a:t>
            </a:r>
            <a:endParaRPr b="1" i="1" sz="1100">
              <a:solidFill>
                <a:srgbClr val="6AA84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